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FF56"/>
    <a:srgbClr val="FF0066"/>
    <a:srgbClr val="FDDA13"/>
    <a:srgbClr val="FD2D3C"/>
    <a:srgbClr val="FFFF00"/>
    <a:srgbClr val="FFFF29"/>
    <a:srgbClr val="C0504D"/>
    <a:srgbClr val="788F48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2702" autoAdjust="0"/>
  </p:normalViewPr>
  <p:slideViewPr>
    <p:cSldViewPr>
      <p:cViewPr varScale="1">
        <p:scale>
          <a:sx n="125" d="100"/>
          <a:sy n="125" d="100"/>
        </p:scale>
        <p:origin x="101" y="1459"/>
      </p:cViewPr>
      <p:guideLst>
        <p:guide orient="horz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EBBF-09F3-40A0-9714-67318874B12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9BAB1-13E8-4C7A-A1BC-B0558D524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9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A2BD5-7E67-BB4D-827F-19C3A8B1908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18C5A-ED90-6D4A-A47A-B4473B245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0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18C5A-ED90-6D4A-A47A-B4473B2458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6564086"/>
            <a:ext cx="8915400" cy="293914"/>
          </a:xfrm>
        </p:spPr>
        <p:txBody>
          <a:bodyPr lIns="0" rIns="45720"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ma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686800" cy="609599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6564086"/>
            <a:ext cx="8915400" cy="293914"/>
          </a:xfrm>
        </p:spPr>
        <p:txBody>
          <a:bodyPr lIns="0" rIns="45720"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6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6564086"/>
            <a:ext cx="8915400" cy="293914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686800" cy="609599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6564086"/>
            <a:ext cx="8915400" cy="293914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lain text, ma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686800" cy="609599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362200"/>
            <a:ext cx="8534400" cy="2895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6564086"/>
            <a:ext cx="8915400" cy="293914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6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title off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685800"/>
            <a:ext cx="8229600" cy="609599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759952" cy="6702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6564086"/>
            <a:ext cx="8915400" cy="293914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47" r:id="rId2"/>
    <p:sldLayoutId id="2147483799" r:id="rId3"/>
    <p:sldLayoutId id="2147483844" r:id="rId4"/>
    <p:sldLayoutId id="2147483848" r:id="rId5"/>
    <p:sldLayoutId id="214748384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mOWeNnSY5M0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300" smtClean="0"/>
              <a:t>Contextual inquiry</a:t>
            </a:r>
            <a:endParaRPr lang="en-US" sz="53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04800" y="5181600"/>
            <a:ext cx="8839200" cy="138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 smtClean="0"/>
              <a:t>ECE 695</a:t>
            </a:r>
          </a:p>
          <a:p>
            <a:r>
              <a:rPr lang="en-US" sz="2400" kern="0" dirty="0" smtClean="0"/>
              <a:t>Alexander J. Quinn</a:t>
            </a:r>
          </a:p>
          <a:p>
            <a:r>
              <a:rPr lang="en-US" sz="2400" kern="0" smtClean="0"/>
              <a:t>February 22, </a:t>
            </a:r>
            <a:r>
              <a:rPr lang="en-US" sz="2400" kern="0" dirty="0" smtClean="0"/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Exercise:  Contextual inquiry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 a mini- contextual inquiry</a:t>
            </a:r>
          </a:p>
          <a:p>
            <a:pPr lvl="1"/>
            <a:r>
              <a:rPr lang="en-US" smtClean="0"/>
              <a:t>Task:  “</a:t>
            </a:r>
            <a:r>
              <a:rPr lang="en-US"/>
              <a:t>Find a very relevant paper and send it to a friend in a nice, </a:t>
            </a:r>
            <a:r>
              <a:rPr lang="en-US"/>
              <a:t>readable </a:t>
            </a:r>
            <a:r>
              <a:rPr lang="en-US" smtClean="0"/>
              <a:t>email”</a:t>
            </a:r>
          </a:p>
          <a:p>
            <a:pPr lvl="1"/>
            <a:r>
              <a:rPr lang="en-US" smtClean="0"/>
              <a:t>Explain what you will do as though the person did not know about contextual inquiry</a:t>
            </a:r>
          </a:p>
          <a:p>
            <a:pPr marL="457200" lvl="1" indent="0">
              <a:buNone/>
            </a:pPr>
            <a:endParaRPr lang="en-US"/>
          </a:p>
          <a:p>
            <a:pPr marL="0" lvl="1" indent="0">
              <a:buNone/>
            </a:pPr>
            <a:r>
              <a:rPr lang="en-US" smtClean="0"/>
              <a:t>Round 1:  Android </a:t>
            </a:r>
            <a:r>
              <a:rPr lang="en-US"/>
              <a:t>users </a:t>
            </a:r>
            <a:r>
              <a:rPr lang="en-US" smtClean="0"/>
              <a:t>learn from </a:t>
            </a:r>
            <a:r>
              <a:rPr lang="en-US"/>
              <a:t>an </a:t>
            </a:r>
            <a:r>
              <a:rPr lang="en-US"/>
              <a:t>iPhone </a:t>
            </a:r>
            <a:r>
              <a:rPr lang="en-US" smtClean="0"/>
              <a:t>user</a:t>
            </a:r>
          </a:p>
          <a:p>
            <a:pPr marL="0" lvl="1" indent="0">
              <a:buNone/>
            </a:pPr>
            <a:endParaRPr lang="en-US"/>
          </a:p>
          <a:p>
            <a:pPr marL="0" lvl="1" indent="0">
              <a:buNone/>
            </a:pPr>
            <a:r>
              <a:rPr lang="en-US" smtClean="0"/>
              <a:t>Round 2:  iPhone </a:t>
            </a:r>
            <a:r>
              <a:rPr lang="en-US"/>
              <a:t>users learn from </a:t>
            </a:r>
            <a:r>
              <a:rPr lang="en-US"/>
              <a:t>an </a:t>
            </a:r>
            <a:r>
              <a:rPr lang="en-US" smtClean="0"/>
              <a:t>Android user</a:t>
            </a:r>
          </a:p>
          <a:p>
            <a:pPr marL="0" lvl="1" indent="0">
              <a:buNone/>
            </a:pPr>
            <a:endParaRPr lang="en-US"/>
          </a:p>
          <a:p>
            <a:pPr marL="0" lvl="1" indent="0" algn="ctr">
              <a:buNone/>
            </a:pPr>
            <a:r>
              <a:rPr lang="en-US" smtClean="0"/>
              <a:t>Time limit:  5½ minutes</a:t>
            </a:r>
            <a:endParaRPr lang="en-US"/>
          </a:p>
          <a:p>
            <a:pPr marL="0" lvl="1" indent="0"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would improve this experience?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Credit:  http://www.gettyimages.com/detail/video/desk-man-tablet-stock-footage/480552610</a:t>
            </a:r>
          </a:p>
        </p:txBody>
      </p:sp>
      <p:pic>
        <p:nvPicPr>
          <p:cNvPr id="1026" name="Picture 2" descr="http://cache4.asset-cache.net/xd/480552610.jpg?v=1&amp;c=IWSAsset&amp;k=2&amp;d=62CA815BFB1CE480876AD4C5A82719D54E7679DD01108BC6DB26489D9416A4E4F4CC4FB0652B40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39893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6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What would improve this experience?</a:t>
            </a:r>
            <a:endParaRPr lang="en-US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Credit:  Elizabeth Bonsignore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86492"/>
            <a:ext cx="7467600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Contextual </a:t>
            </a:r>
            <a:r>
              <a:rPr lang="en-US" smtClean="0"/>
              <a:t>design: scope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smtClean="0"/>
              <a:t>Step-by-step for understanding human activities and designing to improve them</a:t>
            </a:r>
          </a:p>
          <a:p>
            <a:pPr>
              <a:spcAft>
                <a:spcPts val="2400"/>
              </a:spcAft>
            </a:pPr>
            <a:r>
              <a:rPr lang="en-US" smtClean="0"/>
              <a:t>Tested methodology</a:t>
            </a:r>
          </a:p>
          <a:p>
            <a:pPr>
              <a:spcAft>
                <a:spcPts val="2400"/>
              </a:spcAft>
            </a:pPr>
            <a:r>
              <a:rPr lang="en-US" smtClean="0"/>
              <a:t>Incorporates other best practices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5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Contextual design:  Stages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Conduct interviews and observations</a:t>
            </a:r>
          </a:p>
          <a:p>
            <a:r>
              <a:rPr lang="en-US" smtClean="0"/>
              <a:t>Model activity</a:t>
            </a:r>
          </a:p>
          <a:p>
            <a:r>
              <a:rPr lang="en-US" smtClean="0"/>
              <a:t>Consolidate</a:t>
            </a:r>
          </a:p>
          <a:p>
            <a:r>
              <a:rPr lang="en-US" smtClean="0"/>
              <a:t>Design improvements to process</a:t>
            </a:r>
          </a:p>
          <a:p>
            <a:r>
              <a:rPr lang="en-US" smtClean="0"/>
              <a:t>Design improvements to tools, environment</a:t>
            </a:r>
          </a:p>
          <a:p>
            <a:r>
              <a:rPr lang="en-US" smtClean="0"/>
              <a:t>Create prototypes</a:t>
            </a:r>
          </a:p>
          <a:p>
            <a:r>
              <a:rPr lang="en-US" smtClean="0"/>
              <a:t>Evaluate</a:t>
            </a:r>
          </a:p>
          <a:p>
            <a:r>
              <a:rPr lang="en-US" smtClean="0"/>
              <a:t>Implement</a:t>
            </a:r>
          </a:p>
          <a:p>
            <a:endParaRPr lang="en-US"/>
          </a:p>
          <a:p>
            <a:pPr marL="0" indent="0">
              <a:buNone/>
            </a:pPr>
            <a:r>
              <a:rPr lang="en-US" smtClean="0"/>
              <a:t>(later, rinse, repeat)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8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Contextual </a:t>
            </a:r>
            <a:r>
              <a:rPr lang="en-US" smtClean="0"/>
              <a:t>inquiry: scope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Conduct interviews and observations</a:t>
            </a:r>
          </a:p>
          <a:p>
            <a:r>
              <a:rPr lang="en-US" smtClean="0"/>
              <a:t>Model activity</a:t>
            </a:r>
          </a:p>
          <a:p>
            <a:r>
              <a:rPr lang="en-US" smtClean="0"/>
              <a:t>Consolidate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Design improvements to process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Design improvements to tools, environment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Create prototypes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Evaluate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Implement</a:t>
            </a:r>
          </a:p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(later, rinse, repeat)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0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Contextual inquiry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Acquire data</a:t>
            </a:r>
          </a:p>
          <a:p>
            <a:pPr lvl="1"/>
            <a:r>
              <a:rPr lang="en-US" smtClean="0"/>
              <a:t>Goal:  Exposure to what you don’t know</a:t>
            </a:r>
          </a:p>
          <a:p>
            <a:pPr>
              <a:spcBef>
                <a:spcPts val="2400"/>
              </a:spcBef>
            </a:pPr>
            <a:r>
              <a:rPr lang="en-US" smtClean="0"/>
              <a:t>Organize data</a:t>
            </a:r>
          </a:p>
          <a:p>
            <a:pPr lvl="1"/>
            <a:r>
              <a:rPr lang="en-US" smtClean="0"/>
              <a:t>Goal:  Understand</a:t>
            </a:r>
          </a:p>
          <a:p>
            <a:pPr>
              <a:spcBef>
                <a:spcPts val="2400"/>
              </a:spcBef>
            </a:pPr>
            <a:r>
              <a:rPr lang="en-US" smtClean="0"/>
              <a:t>Generalize across users</a:t>
            </a:r>
          </a:p>
          <a:p>
            <a:pPr lvl="1"/>
            <a:r>
              <a:rPr lang="en-US" smtClean="0"/>
              <a:t>Goal:  Synthesize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Master-apprentice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Observe user</a:t>
            </a:r>
          </a:p>
          <a:p>
            <a:pPr lvl="1"/>
            <a:r>
              <a:rPr lang="en-US" smtClean="0"/>
              <a:t>1-2 hours at a time</a:t>
            </a:r>
          </a:p>
          <a:p>
            <a:pPr lvl="1"/>
            <a:r>
              <a:rPr lang="en-US" smtClean="0"/>
              <a:t>Give them warning before you come</a:t>
            </a:r>
          </a:p>
          <a:p>
            <a:pPr>
              <a:spcBef>
                <a:spcPts val="2400"/>
              </a:spcBef>
            </a:pPr>
            <a:r>
              <a:rPr lang="en-US" smtClean="0"/>
              <a:t>Let them teach you about their job</a:t>
            </a:r>
          </a:p>
          <a:p>
            <a:pPr lvl="1"/>
            <a:r>
              <a:rPr lang="en-US" smtClean="0"/>
              <a:t>It may be a bit like training a new employee</a:t>
            </a:r>
          </a:p>
          <a:p>
            <a:pPr lvl="1"/>
            <a:r>
              <a:rPr lang="en-US" smtClean="0"/>
              <a:t>Teach them to teach you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80115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hlinkClick r:id="rId2"/>
              </a:rPr>
              <a:t>https://youtu.be/mOWeNnSY5M0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Credit:  Gerry Gaffney, uxmastery.com</a:t>
            </a:r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249" y="2514600"/>
            <a:ext cx="3921902" cy="25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DL (CHI2008), body slides">
  <a:themeElements>
    <a:clrScheme name="Purdue-Cool">
      <a:dk1>
        <a:srgbClr val="000000"/>
      </a:dk1>
      <a:lt1>
        <a:srgbClr val="FFFFFF"/>
      </a:lt1>
      <a:dk2>
        <a:srgbClr val="A3792C"/>
      </a:dk2>
      <a:lt2>
        <a:srgbClr val="E3AE24"/>
      </a:lt2>
      <a:accent1>
        <a:srgbClr val="3F4B00"/>
      </a:accent1>
      <a:accent2>
        <a:srgbClr val="5C8727"/>
      </a:accent2>
      <a:accent3>
        <a:srgbClr val="2EAFA4"/>
      </a:accent3>
      <a:accent4>
        <a:srgbClr val="7ED0E0"/>
      </a:accent4>
      <a:accent5>
        <a:srgbClr val="7299C6"/>
      </a:accent5>
      <a:accent6>
        <a:srgbClr val="5C6F7B"/>
      </a:accent6>
      <a:hlink>
        <a:srgbClr val="7299C6"/>
      </a:hlink>
      <a:folHlink>
        <a:srgbClr val="7299C6"/>
      </a:folHlink>
    </a:clrScheme>
    <a:fontScheme name="Top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lnDef>
  </a:objectDefaults>
  <a:extraClrSchemeLst>
    <a:extraClrScheme>
      <a:clrScheme name="Top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</TotalTime>
  <Words>259</Words>
  <Application>Microsoft Office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Garamond</vt:lpstr>
      <vt:lpstr>Times New Roman</vt:lpstr>
      <vt:lpstr>Verdana</vt:lpstr>
      <vt:lpstr>Wingdings</vt:lpstr>
      <vt:lpstr>ICDL (CHI2008), body slides</vt:lpstr>
      <vt:lpstr>Contextual inquiry</vt:lpstr>
      <vt:lpstr>What would improve this experience?</vt:lpstr>
      <vt:lpstr>What would improve this experience?</vt:lpstr>
      <vt:lpstr>Contextual design: scope</vt:lpstr>
      <vt:lpstr>Contextual design:  Stages</vt:lpstr>
      <vt:lpstr>Contextual inquiry: scope</vt:lpstr>
      <vt:lpstr>Contextual inquiry</vt:lpstr>
      <vt:lpstr>Master-apprentice model</vt:lpstr>
      <vt:lpstr>Video</vt:lpstr>
      <vt:lpstr>Exercise:  Contextual inquiry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Stories On The Go</dc:title>
  <dc:creator>Alex</dc:creator>
  <cp:lastModifiedBy>Alex Quinn</cp:lastModifiedBy>
  <cp:revision>374</cp:revision>
  <dcterms:created xsi:type="dcterms:W3CDTF">2009-05-20T14:26:08Z</dcterms:created>
  <dcterms:modified xsi:type="dcterms:W3CDTF">2016-02-24T13:58:22Z</dcterms:modified>
</cp:coreProperties>
</file>